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83" r:id="rId3"/>
    <p:sldId id="301" r:id="rId4"/>
    <p:sldId id="285" r:id="rId5"/>
    <p:sldId id="303" r:id="rId6"/>
    <p:sldId id="261" r:id="rId7"/>
    <p:sldId id="304" r:id="rId8"/>
    <p:sldId id="300" r:id="rId9"/>
    <p:sldId id="258" r:id="rId10"/>
    <p:sldId id="263" r:id="rId11"/>
    <p:sldId id="262" r:id="rId12"/>
    <p:sldId id="266" r:id="rId13"/>
    <p:sldId id="268" r:id="rId14"/>
  </p:sldIdLst>
  <p:sldSz cx="9144000" cy="6858000" type="screen4x3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17DA738-08A0-4740-91C6-BCC62157F517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E1CAC957-CB02-4559-9E68-0D2748442096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039CF-946B-4536-861D-ADE44E07F70C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B38924-31D4-4D0D-B097-08380FBF8A4B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BE4D6-62F7-42E1-A292-BCCD8CEBF1A0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867C9-2244-4115-B21C-574E69D709D4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3B342-F1C8-4B17-B558-008AD3A751AD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943A52-B311-4284-B293-B4252469BF95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AEEA4-0567-42AD-AAA0-636BF99AD0B6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9FAEC0-8099-4EC3-B3C8-752D6C2A825E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40D7B-CA8F-4036-BFEC-4418BDCE5BE6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31CE8A-B01E-44BE-9C0F-A98ED8C09890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7ABFA-9D1E-4431-9A70-FA5CD0310114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5206-FCE5-4346-B0E0-EC35D769490F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5574D-1163-4F92-B509-EFE8C91D2F9C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D684E4-F21E-4C0B-B50F-5AC12775C208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26C3C-CA9F-4FCA-81C6-45367757668F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BA0948-B585-41CB-ACC0-A875E8BF6A3C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7F862-52B6-472B-821F-FC35C561C2DE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02DC41-2C3B-4255-9C64-D54D346B471C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71769-AEF3-49B8-831F-BAE418D91F7A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B0B26A-15F8-4E58-A3D1-D368DFE90A12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143B4-2368-4EEB-938D-1651A13F678D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D97060-A9F9-4570-BBB6-55E4B3FB3E2D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48D48A5-0072-4152-A3A8-40992A4555B3}" type="datetimeFigureOut">
              <a:rPr lang="el-GR"/>
              <a:pPr>
                <a:defRPr/>
              </a:pPr>
              <a:t>17/12/2018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4205CBF1-EF30-446E-89F5-033A399604E1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&#919;%20&#954;&#961;&#965;&#966;&#942;%20&#950;&#969;&#942;%20&#964;&#969;&#957;%20&#966;&#965;&#964;&#974;&#957;.avi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&#919;%20&#954;&#961;&#965;&#966;&#942;%20&#950;&#969;&#942;%20&#964;&#969;&#957;%20&#966;&#965;&#964;&#974;&#957;.avi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00063" y="2714625"/>
            <a:ext cx="8001000" cy="2112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Τα άγρια και θεραπευτικά βότανα της γειτονιάς μου</a:t>
            </a:r>
            <a:endParaRPr lang="el-GR" b="1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4071938" y="5429250"/>
            <a:ext cx="4757737" cy="11811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sz="2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Ζωή </a:t>
            </a:r>
            <a:r>
              <a:rPr lang="el-GR" sz="2400" b="1" dirty="0" err="1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Θεοδοσάκη</a:t>
            </a:r>
            <a:endParaRPr lang="el-GR" sz="2400" b="1" dirty="0" smtClean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sz="2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ΚΠΕ </a:t>
            </a:r>
            <a:r>
              <a:rPr lang="el-GR" sz="2400" b="1" dirty="0" err="1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Παρανεστιου</a:t>
            </a:r>
            <a:r>
              <a:rPr lang="el-GR" sz="24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, 9-12-2017</a:t>
            </a:r>
            <a:endParaRPr lang="el-GR" sz="2400" b="1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3076" name="3 - Εικόνα" descr="hanging-herbs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714375"/>
            <a:ext cx="8401050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Βάμμα κολλιτσίδας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Blip>
                <a:blip r:embed="rId2"/>
              </a:buBlip>
              <a:defRPr/>
            </a:pPr>
            <a:r>
              <a:rPr lang="el-GR" dirty="0" smtClean="0"/>
              <a:t>Συλλέγω κολλιτσίδα και αφήνω να μαραθεί λίγο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Blip>
                <a:blip r:embed="rId2"/>
              </a:buBlip>
              <a:defRPr/>
            </a:pPr>
            <a:r>
              <a:rPr lang="el-GR" dirty="0" smtClean="0"/>
              <a:t>Κόβω σε πολύ μικρά κομμάτια και γεμίζω ένα βάζο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Blip>
                <a:blip r:embed="rId2"/>
              </a:buBlip>
              <a:defRPr/>
            </a:pPr>
            <a:r>
              <a:rPr lang="el-GR" dirty="0" smtClean="0"/>
              <a:t>Γεμίζω το βάζο με τσίπουρο ή βότκα μέχρι να καλυφθεί συν 1-2 δάχτυλα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Blip>
                <a:blip r:embed="rId2"/>
              </a:buBlip>
              <a:defRPr/>
            </a:pPr>
            <a:r>
              <a:rPr lang="el-GR" dirty="0" smtClean="0"/>
              <a:t>Τοποθετώ σε σκοτεινό ντουλάπι για 2-5 εβδομάδες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Blip>
                <a:blip r:embed="rId2"/>
              </a:buBlip>
              <a:defRPr/>
            </a:pPr>
            <a:r>
              <a:rPr lang="el-GR" dirty="0" smtClean="0"/>
              <a:t>Ανακινώ καθημερινά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Blip>
                <a:blip r:embed="rId2"/>
              </a:buBlip>
              <a:defRPr/>
            </a:pPr>
            <a:r>
              <a:rPr lang="el-GR" dirty="0" smtClean="0"/>
              <a:t>Στραγγίζω και κρατώ το βάμμα σε σκουρόχρωμο μπουκάλι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l-G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u="sng" dirty="0" smtClean="0"/>
              <a:t>Ιδιότητες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dirty="0" smtClean="0"/>
              <a:t>Τονώνει και ενεργοποιεί το λεμφικό σύστημα και έτσι αποτοξινώνει το σώμα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dirty="0" smtClean="0"/>
              <a:t>Βοηθά σε δερματικές παθήσεις όπως έκζεμα, ψωρίαση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dirty="0" smtClean="0"/>
              <a:t>Βοηθά σε θέματα, ήπατος, κύστης και λεμφαδένων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dirty="0" smtClean="0"/>
              <a:t>Βοηθά στο αδυνάτισμα</a:t>
            </a:r>
            <a:endParaRPr lang="el-GR" dirty="0"/>
          </a:p>
        </p:txBody>
      </p:sp>
      <p:pic>
        <p:nvPicPr>
          <p:cNvPr id="12292" name="5 - Θέση περιεχομένου" descr="Εικόνα3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000500" y="358775"/>
            <a:ext cx="4714875" cy="6286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Πέστο με τσουκνίδα</a:t>
            </a:r>
          </a:p>
        </p:txBody>
      </p:sp>
      <p:sp>
        <p:nvSpPr>
          <p:cNvPr id="13315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Μαζεύω τσουκνίδες και ξεπλένω</a:t>
            </a:r>
          </a:p>
          <a:p>
            <a:pPr eaLnBrk="1" hangingPunct="1"/>
            <a:r>
              <a:rPr lang="el-GR" smtClean="0"/>
              <a:t>Βάζω στο μπλέντερ μαζί με σκόρδο, λάδι, αλάτι, καρύδι και χτυπάω μέχρι να γίνει κρέμα</a:t>
            </a:r>
          </a:p>
          <a:p>
            <a:pPr eaLnBrk="1" hangingPunct="1"/>
            <a:r>
              <a:rPr lang="el-GR" smtClean="0"/>
              <a:t>Σερβίρω 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u="sng" smtClean="0"/>
              <a:t>Ιδιότητες και θρεπτική αξία</a:t>
            </a:r>
          </a:p>
          <a:p>
            <a:pPr eaLnBrk="1" hangingPunct="1"/>
            <a:r>
              <a:rPr lang="el-GR" smtClean="0"/>
              <a:t> Περιέχει βιταμίνη </a:t>
            </a:r>
            <a:r>
              <a:rPr lang="en-US" smtClean="0"/>
              <a:t>C </a:t>
            </a:r>
            <a:r>
              <a:rPr lang="el-GR" smtClean="0"/>
              <a:t>και σίδηρο</a:t>
            </a:r>
          </a:p>
          <a:p>
            <a:pPr eaLnBrk="1" hangingPunct="1"/>
            <a:r>
              <a:rPr lang="el-GR" smtClean="0"/>
              <a:t>Ανεβάζει τον αιματοκρίτη</a:t>
            </a:r>
          </a:p>
          <a:p>
            <a:pPr eaLnBrk="1" hangingPunct="1"/>
            <a:r>
              <a:rPr lang="el-GR" smtClean="0"/>
              <a:t>Καθαρίζει το ουροποιητικό και έτσι αποτοξινώνει το σώμα.</a:t>
            </a:r>
          </a:p>
          <a:p>
            <a:pPr eaLnBrk="1" hangingPunct="1"/>
            <a:r>
              <a:rPr lang="el-GR" smtClean="0"/>
              <a:t>Βοηθά σε προβλήματα προστάτη, κύστης, νεφρών κτλ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sz="1200" smtClean="0"/>
              <a:t>(Προλαμβάνει τριχόπτωση και παθήσεις δέρματος κεφαλιού</a:t>
            </a:r>
          </a:p>
          <a:p>
            <a:pPr eaLnBrk="1" hangingPunct="1"/>
            <a:r>
              <a:rPr lang="el-GR" sz="1200" smtClean="0"/>
              <a:t>Βοηθά σε δυσμηνόρροια και άλλα γυναικολογικά</a:t>
            </a:r>
          </a:p>
          <a:p>
            <a:pPr eaLnBrk="1" hangingPunct="1"/>
            <a:r>
              <a:rPr lang="el-GR" sz="1200" smtClean="0"/>
              <a:t>Αρθριτικά, ρευματικά, αλλεργίες)</a:t>
            </a:r>
          </a:p>
          <a:p>
            <a:pPr eaLnBrk="1" hangingPunct="1"/>
            <a:endParaRPr lang="el-GR" smtClean="0"/>
          </a:p>
          <a:p>
            <a:pPr eaLnBrk="1" hangingPunct="1"/>
            <a:endParaRPr lang="el-GR" smtClean="0"/>
          </a:p>
        </p:txBody>
      </p:sp>
      <p:pic>
        <p:nvPicPr>
          <p:cNvPr id="13316" name="6 - Θέση περιεχομένου" descr="Εικόνα4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29063" y="357188"/>
            <a:ext cx="4714875" cy="3389312"/>
          </a:xfrm>
        </p:spPr>
      </p:pic>
      <p:pic>
        <p:nvPicPr>
          <p:cNvPr id="13317" name="7 - Εικόνα" descr="Εικόνα5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63" y="3929063"/>
            <a:ext cx="3567112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Τουρσί με γλιστρίδα</a:t>
            </a:r>
          </a:p>
        </p:txBody>
      </p:sp>
      <p:sp>
        <p:nvSpPr>
          <p:cNvPr id="14339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Μαζεύω γλιστρίδα και πλένω πολύ καλά. Φροντίζω να μαζέψω μόνο τις τρυφερές κορυφές</a:t>
            </a:r>
          </a:p>
          <a:p>
            <a:pPr eaLnBrk="1" hangingPunct="1"/>
            <a:r>
              <a:rPr lang="el-GR" smtClean="0"/>
              <a:t>Γεμίζω ένα βάζο και καλύπτω με άλμη που έχω ετοιμάσει με νερό, αλάτι, ξύδι και ζάχαρη. </a:t>
            </a:r>
          </a:p>
          <a:p>
            <a:pPr eaLnBrk="1" hangingPunct="1"/>
            <a:r>
              <a:rPr lang="el-GR" smtClean="0"/>
              <a:t>Προαιρετικά βάζω σκελίδες σκόρδο.</a:t>
            </a:r>
          </a:p>
          <a:p>
            <a:pPr eaLnBrk="1" hangingPunct="1"/>
            <a:r>
              <a:rPr lang="el-GR" smtClean="0"/>
              <a:t>Κλείνω το βάζο και αφήνω να ωριμάσει.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u="sng" smtClean="0"/>
              <a:t>Ιδιότητες και θρεπτική αξία</a:t>
            </a:r>
          </a:p>
          <a:p>
            <a:pPr eaLnBrk="1" hangingPunct="1"/>
            <a:r>
              <a:rPr lang="el-GR" smtClean="0"/>
              <a:t>Εξαιρετικά πλούσια σε ωμέγα 3 έλαια.</a:t>
            </a:r>
          </a:p>
          <a:p>
            <a:pPr eaLnBrk="1" hangingPunct="1"/>
            <a:r>
              <a:rPr lang="el-GR" smtClean="0"/>
              <a:t>Βιταμίνη Α, </a:t>
            </a:r>
            <a:r>
              <a:rPr lang="en-US" smtClean="0"/>
              <a:t>C </a:t>
            </a:r>
            <a:r>
              <a:rPr lang="el-GR" smtClean="0"/>
              <a:t>και σύμπλεγμα Β</a:t>
            </a:r>
          </a:p>
          <a:p>
            <a:pPr eaLnBrk="1" hangingPunct="1"/>
            <a:r>
              <a:rPr lang="el-GR" smtClean="0"/>
              <a:t>Ισχυρό αντιοξειδωτικό</a:t>
            </a:r>
          </a:p>
          <a:p>
            <a:pPr eaLnBrk="1" hangingPunct="1"/>
            <a:r>
              <a:rPr lang="el-GR" smtClean="0"/>
              <a:t>Βοηθά στην όραση, στο δέρμα και σε ανάπτυξη εγκεφάλου παιδιών</a:t>
            </a:r>
          </a:p>
          <a:p>
            <a:pPr eaLnBrk="1" hangingPunct="1"/>
            <a:r>
              <a:rPr lang="el-GR" smtClean="0"/>
              <a:t>Κατά των καρδιακών και εγκεφαλικών νοσημάτων</a:t>
            </a:r>
          </a:p>
          <a:p>
            <a:pPr eaLnBrk="1" hangingPunct="1"/>
            <a:endParaRPr lang="el-GR" smtClean="0"/>
          </a:p>
          <a:p>
            <a:pPr eaLnBrk="1" hangingPunct="1"/>
            <a:endParaRPr lang="el-GR" smtClean="0"/>
          </a:p>
        </p:txBody>
      </p:sp>
      <p:pic>
        <p:nvPicPr>
          <p:cNvPr id="14340" name="6 - Θέση περιεχομένου" descr="Εικόνα6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29063" y="428625"/>
            <a:ext cx="5053012" cy="3071813"/>
          </a:xfrm>
        </p:spPr>
      </p:pic>
      <p:pic>
        <p:nvPicPr>
          <p:cNvPr id="14341" name="6 - Θέση περιεχομένου" descr="Εικόνα6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63" y="3500438"/>
            <a:ext cx="5053012" cy="307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3 - Θέση περιεχομένου" descr="weedstoeat-main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28625" y="214313"/>
            <a:ext cx="7858125" cy="4992687"/>
          </a:xfrm>
        </p:spPr>
      </p:pic>
      <p:sp>
        <p:nvSpPr>
          <p:cNvPr id="6" name="5 - Τίτλος"/>
          <p:cNvSpPr>
            <a:spLocks noGrp="1"/>
          </p:cNvSpPr>
          <p:nvPr>
            <p:ph type="title"/>
          </p:nvPr>
        </p:nvSpPr>
        <p:spPr>
          <a:xfrm>
            <a:off x="3071813" y="5214938"/>
            <a:ext cx="5072062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b="1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Σας ευχαριστώ</a:t>
            </a:r>
            <a:endParaRPr lang="el-GR" b="1" dirty="0">
              <a:solidFill>
                <a:schemeClr val="accent3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3 - Εικόνα" descr="k1099070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63" y="4643438"/>
            <a:ext cx="215900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Ελλειψοειδής επεξήγηση"/>
          <p:cNvSpPr/>
          <p:nvPr/>
        </p:nvSpPr>
        <p:spPr>
          <a:xfrm>
            <a:off x="6000750" y="981075"/>
            <a:ext cx="2928938" cy="1090613"/>
          </a:xfrm>
          <a:prstGeom prst="wedgeEllipseCallout">
            <a:avLst>
              <a:gd name="adj1" fmla="val 12651"/>
              <a:gd name="adj2" fmla="val 261489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Έχει υψηλή θρεπτική αξία</a:t>
            </a:r>
          </a:p>
        </p:txBody>
      </p:sp>
      <p:sp>
        <p:nvSpPr>
          <p:cNvPr id="7" name="6 - Ορθογώνιο"/>
          <p:cNvSpPr/>
          <p:nvPr/>
        </p:nvSpPr>
        <p:spPr>
          <a:xfrm>
            <a:off x="714375" y="214313"/>
            <a:ext cx="7500938" cy="7080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40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  <a:cs typeface="+mn-cs"/>
              </a:rPr>
              <a:t>Τι χαρακτηρίζει το βότανο;;;</a:t>
            </a:r>
            <a:endParaRPr lang="el-GR" sz="4000" dirty="0">
              <a:solidFill>
                <a:schemeClr val="bg2">
                  <a:lumMod val="25000"/>
                </a:schemeClr>
              </a:solidFill>
              <a:latin typeface="Comic Sans MS" pitchFamily="66" charset="0"/>
              <a:cs typeface="+mn-cs"/>
            </a:endParaRPr>
          </a:p>
        </p:txBody>
      </p:sp>
      <p:sp>
        <p:nvSpPr>
          <p:cNvPr id="10" name="9 - Ελλειψοειδής επεξήγηση"/>
          <p:cNvSpPr/>
          <p:nvPr/>
        </p:nvSpPr>
        <p:spPr>
          <a:xfrm>
            <a:off x="3643313" y="1071563"/>
            <a:ext cx="2428875" cy="1214437"/>
          </a:xfrm>
          <a:prstGeom prst="wedgeEllipseCallout">
            <a:avLst>
              <a:gd name="adj1" fmla="val 92160"/>
              <a:gd name="adj2" fmla="val 238028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Έχει θεραπευτικές ιδιότητες</a:t>
            </a:r>
          </a:p>
        </p:txBody>
      </p:sp>
      <p:sp>
        <p:nvSpPr>
          <p:cNvPr id="9" name="8 - Ελλειψοειδής επεξήγηση"/>
          <p:cNvSpPr/>
          <p:nvPr/>
        </p:nvSpPr>
        <p:spPr>
          <a:xfrm>
            <a:off x="4786313" y="2286000"/>
            <a:ext cx="3357562" cy="1071563"/>
          </a:xfrm>
          <a:prstGeom prst="wedgeEllipseCallout">
            <a:avLst>
              <a:gd name="adj1" fmla="val 26647"/>
              <a:gd name="adj2" fmla="val 142055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Φυτρώνει και πολλαπλασιάζεται εύκολα</a:t>
            </a:r>
          </a:p>
        </p:txBody>
      </p:sp>
      <p:sp>
        <p:nvSpPr>
          <p:cNvPr id="12" name="11 - Ελλειψοειδής επεξήγηση"/>
          <p:cNvSpPr/>
          <p:nvPr/>
        </p:nvSpPr>
        <p:spPr>
          <a:xfrm>
            <a:off x="1214438" y="1571625"/>
            <a:ext cx="3000375" cy="1571625"/>
          </a:xfrm>
          <a:prstGeom prst="wedgeEllipseCallout">
            <a:avLst>
              <a:gd name="adj1" fmla="val 137467"/>
              <a:gd name="adj2" fmla="val 139141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Αντέχει σε σκληρές συνθήκες εδάφους και κλίματος</a:t>
            </a:r>
          </a:p>
        </p:txBody>
      </p:sp>
      <p:sp>
        <p:nvSpPr>
          <p:cNvPr id="13" name="12 - Ελλειψοειδής επεξήγηση"/>
          <p:cNvSpPr/>
          <p:nvPr/>
        </p:nvSpPr>
        <p:spPr>
          <a:xfrm>
            <a:off x="2357438" y="3214688"/>
            <a:ext cx="4071937" cy="1571625"/>
          </a:xfrm>
          <a:prstGeom prst="wedgeEllipseCallout">
            <a:avLst>
              <a:gd name="adj1" fmla="val 60278"/>
              <a:gd name="adj2" fmla="val 64210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Πολλές φορές είναι ανεπιθύμητο σε κήπους και αυλές και χαρακτηρίζεται ως «ζιζάνιο»</a:t>
            </a:r>
          </a:p>
        </p:txBody>
      </p:sp>
      <p:pic>
        <p:nvPicPr>
          <p:cNvPr id="4105" name="3 - Θέση περιεχομένου" descr="Weed.png"/>
          <p:cNvPicPr>
            <a:picLocks noGrp="1" noChangeAspect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142875" y="4857750"/>
            <a:ext cx="3184525" cy="1817688"/>
          </a:xfrm>
        </p:spPr>
      </p:pic>
      <p:sp>
        <p:nvSpPr>
          <p:cNvPr id="4106" name="15 - TextBox"/>
          <p:cNvSpPr txBox="1">
            <a:spLocks noChangeArrowheads="1"/>
          </p:cNvSpPr>
          <p:nvPr/>
        </p:nvSpPr>
        <p:spPr bwMode="auto">
          <a:xfrm>
            <a:off x="3500438" y="5214938"/>
            <a:ext cx="30003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l-GR" sz="1600">
                <a:latin typeface="Comic Sans MS" pitchFamily="66" charset="0"/>
              </a:rPr>
              <a:t>Μτφ: Ζιζάνιο είναι ένα φυτό που έχει κατακτήσει κάθε δεξιότητα επιβίωσης εκτός από το να μεγαλώνει σε σειρές</a:t>
            </a:r>
          </a:p>
          <a:p>
            <a:pPr eaLnBrk="1" hangingPunct="1"/>
            <a:r>
              <a:rPr lang="el-GR" sz="1600">
                <a:latin typeface="Comic Sans MS" pitchFamily="66" charset="0"/>
              </a:rPr>
              <a:t>Γίνε ζιζάνιο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3 - Εικόνα" descr="αρχείο λήψης (1)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53275" y="4562475"/>
            <a:ext cx="199072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Ελλειψοειδής επεξήγηση"/>
          <p:cNvSpPr/>
          <p:nvPr/>
        </p:nvSpPr>
        <p:spPr>
          <a:xfrm>
            <a:off x="142875" y="1428750"/>
            <a:ext cx="7891463" cy="4376738"/>
          </a:xfrm>
          <a:prstGeom prst="wedgeEllipseCallout">
            <a:avLst>
              <a:gd name="adj1" fmla="val 43860"/>
              <a:gd name="adj2" fmla="val 42108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2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0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Είναι ευκαιρία να βγούμε έξω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0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 Μαθαίνουμε αειφορική διαχείριση στην πράξη – ο κύριος στόχος της Π.Ε.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0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Μαθαίνουμε εναλλακτική θεραπευτική</a:t>
            </a:r>
          </a:p>
        </p:txBody>
      </p:sp>
      <p:sp>
        <p:nvSpPr>
          <p:cNvPr id="5" name="4 - Ορθογώνιο"/>
          <p:cNvSpPr/>
          <p:nvPr/>
        </p:nvSpPr>
        <p:spPr>
          <a:xfrm>
            <a:off x="714375" y="214313"/>
            <a:ext cx="7500938" cy="1016000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30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  <a:cs typeface="+mn-cs"/>
              </a:rPr>
              <a:t>Γιατί να κάνω δραστηριότητες με βότανα με τους μαθητές μου: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8313" y="214313"/>
            <a:ext cx="8229600" cy="85725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800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Ποια είναι η «Π.Ε. διάσταση» στο θέμα των βοτάνων</a:t>
            </a:r>
            <a:endParaRPr lang="el-GR" sz="2800" b="1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6147" name="3 - Εικόνα" descr="k10990707.jpg">
            <a:hlinkClick r:id="rId2" action="ppaction://hlinkfile"/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688" y="4429125"/>
            <a:ext cx="215900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Ελλειψοειδής επεξήγηση"/>
          <p:cNvSpPr/>
          <p:nvPr/>
        </p:nvSpPr>
        <p:spPr>
          <a:xfrm>
            <a:off x="5715000" y="1000125"/>
            <a:ext cx="3213100" cy="1357313"/>
          </a:xfrm>
          <a:prstGeom prst="wedgeEllipseCallout">
            <a:avLst>
              <a:gd name="adj1" fmla="val 19491"/>
              <a:gd name="adj2" fmla="val 193228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Τα φυτά αντιλαμβάνονται και επικοινωνούν</a:t>
            </a:r>
          </a:p>
        </p:txBody>
      </p:sp>
      <p:sp>
        <p:nvSpPr>
          <p:cNvPr id="7" name="6 - Ελλειψοειδής επεξήγηση"/>
          <p:cNvSpPr/>
          <p:nvPr/>
        </p:nvSpPr>
        <p:spPr>
          <a:xfrm>
            <a:off x="1285875" y="1285875"/>
            <a:ext cx="4357688" cy="1571625"/>
          </a:xfrm>
          <a:prstGeom prst="wedgeEllipseCallout">
            <a:avLst>
              <a:gd name="adj1" fmla="val 74416"/>
              <a:gd name="adj2" fmla="val 180427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Τα φυτά έχουν την αυταξία τους και δεν είναι απλώς προϊόν ανθρώπινης κατανάλωσης </a:t>
            </a:r>
          </a:p>
        </p:txBody>
      </p:sp>
      <p:sp>
        <p:nvSpPr>
          <p:cNvPr id="6" name="5 - Ελλειψοειδής επεξήγηση"/>
          <p:cNvSpPr/>
          <p:nvPr/>
        </p:nvSpPr>
        <p:spPr>
          <a:xfrm>
            <a:off x="4071938" y="2571750"/>
            <a:ext cx="4357687" cy="1571625"/>
          </a:xfrm>
          <a:prstGeom prst="wedgeEllipseCallout">
            <a:avLst>
              <a:gd name="adj1" fmla="val 24580"/>
              <a:gd name="adj2" fmla="val 68930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Τα φυτά είναι ζωντανοί οργανισμοί και όχι αντικείμενα</a:t>
            </a:r>
          </a:p>
        </p:txBody>
      </p:sp>
      <p:sp>
        <p:nvSpPr>
          <p:cNvPr id="8" name="7 - Ελλειψοειδής επεξήγηση"/>
          <p:cNvSpPr/>
          <p:nvPr/>
        </p:nvSpPr>
        <p:spPr>
          <a:xfrm>
            <a:off x="571500" y="2857500"/>
            <a:ext cx="4357688" cy="1571625"/>
          </a:xfrm>
          <a:prstGeom prst="wedgeEllipseCallout">
            <a:avLst>
              <a:gd name="adj1" fmla="val 82683"/>
              <a:gd name="adj2" fmla="val 80814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Είναι σημαντική η αειφορική διαχείριση, κατανάλωση και χρήση</a:t>
            </a:r>
          </a:p>
        </p:txBody>
      </p:sp>
      <p:sp>
        <p:nvSpPr>
          <p:cNvPr id="9" name="8 - Ελλειψοειδής επεξήγηση"/>
          <p:cNvSpPr/>
          <p:nvPr/>
        </p:nvSpPr>
        <p:spPr>
          <a:xfrm>
            <a:off x="500063" y="5143500"/>
            <a:ext cx="5929312" cy="1571625"/>
          </a:xfrm>
          <a:prstGeom prst="wedgeEllipseCallout">
            <a:avLst>
              <a:gd name="adj1" fmla="val 57259"/>
              <a:gd name="adj2" fmla="val -40838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2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Κατανοώντας τα παραπάνω τοποθετούμε τον άνθρωπο σε ίση σχέση με τα άλλα μέρη των οικοσυστημάτων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3 - Εικόνα" descr="αρχείο λήψης (1)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3643313"/>
            <a:ext cx="199072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Ελλειψοειδής επεξήγηση"/>
          <p:cNvSpPr/>
          <p:nvPr/>
        </p:nvSpPr>
        <p:spPr>
          <a:xfrm>
            <a:off x="6357938" y="3429000"/>
            <a:ext cx="2643187" cy="1643063"/>
          </a:xfrm>
          <a:prstGeom prst="wedgeEllipseCallout">
            <a:avLst>
              <a:gd name="adj1" fmla="val -92382"/>
              <a:gd name="adj2" fmla="val 41269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Σε ρωγμές πεζοδρομίων, κτιρίων κτλ</a:t>
            </a:r>
          </a:p>
        </p:txBody>
      </p:sp>
      <p:sp>
        <p:nvSpPr>
          <p:cNvPr id="15" name="14 - Ελλειψοειδής επεξήγηση"/>
          <p:cNvSpPr/>
          <p:nvPr/>
        </p:nvSpPr>
        <p:spPr>
          <a:xfrm>
            <a:off x="4929188" y="1500188"/>
            <a:ext cx="3214687" cy="2000250"/>
          </a:xfrm>
          <a:prstGeom prst="wedgeEllipseCallout">
            <a:avLst>
              <a:gd name="adj1" fmla="val -45565"/>
              <a:gd name="adj2" fmla="val 76802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Στις παρυφές της πόλης στα όρια των χωραφιών</a:t>
            </a:r>
          </a:p>
        </p:txBody>
      </p:sp>
      <p:sp>
        <p:nvSpPr>
          <p:cNvPr id="16" name="15 - Ελλειψοειδής επεξήγηση"/>
          <p:cNvSpPr/>
          <p:nvPr/>
        </p:nvSpPr>
        <p:spPr>
          <a:xfrm>
            <a:off x="0" y="2928938"/>
            <a:ext cx="3429000" cy="1571625"/>
          </a:xfrm>
          <a:prstGeom prst="wedgeEllipseCallout">
            <a:avLst>
              <a:gd name="adj1" fmla="val 57122"/>
              <a:gd name="adj2" fmla="val 52089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Σε εγκαταλειμμένες αυλές</a:t>
            </a: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2144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000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Που μπορώ να βρω βότανα μέσα σε αστικό τοπίο;</a:t>
            </a:r>
            <a:endParaRPr lang="el-GR" sz="4000" b="1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4 - Ελλειψοειδής επεξήγηση"/>
          <p:cNvSpPr/>
          <p:nvPr/>
        </p:nvSpPr>
        <p:spPr>
          <a:xfrm>
            <a:off x="5429250" y="5214938"/>
            <a:ext cx="3429000" cy="1500187"/>
          </a:xfrm>
          <a:prstGeom prst="wedgeEllipseCallout">
            <a:avLst>
              <a:gd name="adj1" fmla="val -65533"/>
              <a:gd name="adj2" fmla="val -48734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Σε </a:t>
            </a:r>
            <a:r>
              <a:rPr lang="el-GR" sz="2000" b="1" dirty="0" err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παρκάκια</a:t>
            </a:r>
            <a:r>
              <a:rPr lang="el-GR" sz="20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(που δε κουρεύουν τακτικά!!)</a:t>
            </a:r>
          </a:p>
        </p:txBody>
      </p:sp>
      <p:sp>
        <p:nvSpPr>
          <p:cNvPr id="8" name="7 - Ελλειψοειδής επεξήγηση"/>
          <p:cNvSpPr/>
          <p:nvPr/>
        </p:nvSpPr>
        <p:spPr>
          <a:xfrm>
            <a:off x="1357313" y="1428750"/>
            <a:ext cx="3643312" cy="1571625"/>
          </a:xfrm>
          <a:prstGeom prst="wedgeEllipseCallout">
            <a:avLst>
              <a:gd name="adj1" fmla="val 23055"/>
              <a:gd name="adj2" fmla="val 94285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Σε χέρσα οικόπεδα</a:t>
            </a:r>
          </a:p>
        </p:txBody>
      </p:sp>
      <p:sp>
        <p:nvSpPr>
          <p:cNvPr id="13" name="12 - Ελλειψοειδής επεξήγηση"/>
          <p:cNvSpPr/>
          <p:nvPr/>
        </p:nvSpPr>
        <p:spPr>
          <a:xfrm>
            <a:off x="214313" y="4714875"/>
            <a:ext cx="3286125" cy="1928813"/>
          </a:xfrm>
          <a:prstGeom prst="wedgeEllipseCallout">
            <a:avLst>
              <a:gd name="adj1" fmla="val 59828"/>
              <a:gd name="adj2" fmla="val -30902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Στις άκρες του δρόμου (αν είμαι παρατηρητικός)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3 - Εικόνα" descr="αρχείο λήψης (1)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3643313"/>
            <a:ext cx="199072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Ελλειψοειδής επεξήγηση"/>
          <p:cNvSpPr/>
          <p:nvPr/>
        </p:nvSpPr>
        <p:spPr>
          <a:xfrm>
            <a:off x="6429375" y="2214563"/>
            <a:ext cx="2500313" cy="1000125"/>
          </a:xfrm>
          <a:prstGeom prst="wedgeEllipseCallout">
            <a:avLst>
              <a:gd name="adj1" fmla="val -88713"/>
              <a:gd name="adj2" fmla="val 172448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 err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Παριετάρια</a:t>
            </a:r>
            <a:r>
              <a:rPr lang="el-GR" sz="20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ή περδικάκι</a:t>
            </a:r>
          </a:p>
        </p:txBody>
      </p:sp>
      <p:sp>
        <p:nvSpPr>
          <p:cNvPr id="15" name="14 - Ελλειψοειδής επεξήγηση"/>
          <p:cNvSpPr/>
          <p:nvPr/>
        </p:nvSpPr>
        <p:spPr>
          <a:xfrm>
            <a:off x="4857750" y="1357313"/>
            <a:ext cx="2500313" cy="1000125"/>
          </a:xfrm>
          <a:prstGeom prst="wedgeEllipseCallout">
            <a:avLst>
              <a:gd name="adj1" fmla="val -33856"/>
              <a:gd name="adj2" fmla="val 198769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Αχίλλεια</a:t>
            </a:r>
          </a:p>
        </p:txBody>
      </p:sp>
      <p:sp>
        <p:nvSpPr>
          <p:cNvPr id="16" name="15 - Ελλειψοειδής επεξήγηση"/>
          <p:cNvSpPr/>
          <p:nvPr/>
        </p:nvSpPr>
        <p:spPr>
          <a:xfrm>
            <a:off x="1214438" y="1214438"/>
            <a:ext cx="2500312" cy="1000125"/>
          </a:xfrm>
          <a:prstGeom prst="wedgeEllipseCallout">
            <a:avLst>
              <a:gd name="adj1" fmla="val 52031"/>
              <a:gd name="adj2" fmla="val 193228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Μάραθο</a:t>
            </a: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7143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000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Τι είδους βότανα μπορώ να βρω</a:t>
            </a:r>
            <a:endParaRPr lang="el-GR" sz="4000" b="1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4 - Ελλειψοειδής επεξήγηση"/>
          <p:cNvSpPr/>
          <p:nvPr/>
        </p:nvSpPr>
        <p:spPr>
          <a:xfrm>
            <a:off x="5643563" y="3429000"/>
            <a:ext cx="2500312" cy="1000125"/>
          </a:xfrm>
          <a:prstGeom prst="wedgeEllipseCallout">
            <a:avLst>
              <a:gd name="adj1" fmla="val -57683"/>
              <a:gd name="adj2" fmla="val 99028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Ταραξάκο ή πικροράδικο</a:t>
            </a:r>
          </a:p>
        </p:txBody>
      </p:sp>
      <p:sp>
        <p:nvSpPr>
          <p:cNvPr id="6" name="5 - Ελλειψοειδής επεξήγηση"/>
          <p:cNvSpPr/>
          <p:nvPr/>
        </p:nvSpPr>
        <p:spPr>
          <a:xfrm>
            <a:off x="1285875" y="2428875"/>
            <a:ext cx="2500313" cy="1000125"/>
          </a:xfrm>
          <a:prstGeom prst="wedgeEllipseCallout">
            <a:avLst>
              <a:gd name="adj1" fmla="val 42611"/>
              <a:gd name="adj2" fmla="val 101799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 err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Ρούμεξ</a:t>
            </a:r>
            <a:r>
              <a:rPr lang="el-GR" sz="20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ή λάπατο</a:t>
            </a:r>
          </a:p>
        </p:txBody>
      </p:sp>
      <p:sp>
        <p:nvSpPr>
          <p:cNvPr id="7" name="6 - Ελλειψοειδής επεξήγηση"/>
          <p:cNvSpPr/>
          <p:nvPr/>
        </p:nvSpPr>
        <p:spPr>
          <a:xfrm>
            <a:off x="142875" y="5643563"/>
            <a:ext cx="2500313" cy="1000125"/>
          </a:xfrm>
          <a:prstGeom prst="wedgeEllipseCallout">
            <a:avLst>
              <a:gd name="adj1" fmla="val 97468"/>
              <a:gd name="adj2" fmla="val -57507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Τσουκνίδα</a:t>
            </a:r>
          </a:p>
        </p:txBody>
      </p:sp>
      <p:sp>
        <p:nvSpPr>
          <p:cNvPr id="8" name="7 - Ελλειψοειδής επεξήγηση"/>
          <p:cNvSpPr/>
          <p:nvPr/>
        </p:nvSpPr>
        <p:spPr>
          <a:xfrm>
            <a:off x="3714750" y="2428875"/>
            <a:ext cx="2500313" cy="1000125"/>
          </a:xfrm>
          <a:prstGeom prst="wedgeEllipseCallout">
            <a:avLst>
              <a:gd name="adj1" fmla="val -55"/>
              <a:gd name="adj2" fmla="val 114267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 err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Πλαντάγκο</a:t>
            </a:r>
            <a:r>
              <a:rPr lang="el-GR" sz="20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ή πεντάνευρο</a:t>
            </a:r>
          </a:p>
        </p:txBody>
      </p:sp>
      <p:sp>
        <p:nvSpPr>
          <p:cNvPr id="10" name="9 - Ελλειψοειδής επεξήγηση"/>
          <p:cNvSpPr/>
          <p:nvPr/>
        </p:nvSpPr>
        <p:spPr>
          <a:xfrm>
            <a:off x="6286500" y="4500563"/>
            <a:ext cx="2500313" cy="1000125"/>
          </a:xfrm>
          <a:prstGeom prst="wedgeEllipseCallout">
            <a:avLst>
              <a:gd name="adj1" fmla="val -95917"/>
              <a:gd name="adj2" fmla="val 47774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Γλιστρίδα</a:t>
            </a:r>
          </a:p>
        </p:txBody>
      </p:sp>
      <p:sp>
        <p:nvSpPr>
          <p:cNvPr id="11" name="10 - Ελλειψοειδής επεξήγηση"/>
          <p:cNvSpPr/>
          <p:nvPr/>
        </p:nvSpPr>
        <p:spPr>
          <a:xfrm>
            <a:off x="5072063" y="5643563"/>
            <a:ext cx="2500312" cy="1000125"/>
          </a:xfrm>
          <a:prstGeom prst="wedgeEllipseCallout">
            <a:avLst>
              <a:gd name="adj1" fmla="val -53250"/>
              <a:gd name="adj2" fmla="val -53351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 err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Γάλιο</a:t>
            </a:r>
            <a:r>
              <a:rPr lang="el-GR" sz="20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ή κολλιτσίδα</a:t>
            </a:r>
          </a:p>
        </p:txBody>
      </p:sp>
      <p:sp>
        <p:nvSpPr>
          <p:cNvPr id="13" name="12 - Ελλειψοειδής επεξήγηση"/>
          <p:cNvSpPr/>
          <p:nvPr/>
        </p:nvSpPr>
        <p:spPr>
          <a:xfrm>
            <a:off x="1000125" y="4572000"/>
            <a:ext cx="2286000" cy="1000125"/>
          </a:xfrm>
          <a:prstGeom prst="wedgeEllipseCallout">
            <a:avLst>
              <a:gd name="adj1" fmla="val 74662"/>
              <a:gd name="adj2" fmla="val 11757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Μολόχα</a:t>
            </a:r>
          </a:p>
        </p:txBody>
      </p:sp>
      <p:sp>
        <p:nvSpPr>
          <p:cNvPr id="14" name="13 - Ελλειψοειδής επεξήγηση"/>
          <p:cNvSpPr/>
          <p:nvPr/>
        </p:nvSpPr>
        <p:spPr>
          <a:xfrm>
            <a:off x="785813" y="3500438"/>
            <a:ext cx="2500312" cy="1000125"/>
          </a:xfrm>
          <a:prstGeom prst="wedgeEllipseCallout">
            <a:avLst>
              <a:gd name="adj1" fmla="val 54801"/>
              <a:gd name="adj2" fmla="val 60242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 err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Καψέλλα</a:t>
            </a:r>
            <a:endParaRPr lang="el-GR" sz="2000" b="1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λλειψοειδής επεξήγηση"/>
          <p:cNvSpPr/>
          <p:nvPr/>
        </p:nvSpPr>
        <p:spPr>
          <a:xfrm>
            <a:off x="214313" y="4000500"/>
            <a:ext cx="3286125" cy="2357438"/>
          </a:xfrm>
          <a:prstGeom prst="wedgeEllipseCallout">
            <a:avLst>
              <a:gd name="adj1" fmla="val 134493"/>
              <a:gd name="adj2" fmla="val -2919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2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Παραδοσιακή πρακτική συντήρησης (</a:t>
            </a:r>
            <a:r>
              <a:rPr lang="el-GR" sz="2200" b="1" dirty="0" err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πίκλες</a:t>
            </a:r>
            <a:r>
              <a:rPr lang="el-GR" sz="22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, ξύδια κτλ)</a:t>
            </a:r>
          </a:p>
        </p:txBody>
      </p:sp>
      <p:sp>
        <p:nvSpPr>
          <p:cNvPr id="11" name="10 - Ελλειψοειδής επεξήγηση"/>
          <p:cNvSpPr/>
          <p:nvPr/>
        </p:nvSpPr>
        <p:spPr>
          <a:xfrm>
            <a:off x="214313" y="1643063"/>
            <a:ext cx="3929062" cy="2214562"/>
          </a:xfrm>
          <a:prstGeom prst="wedgeEllipseCallout">
            <a:avLst>
              <a:gd name="adj1" fmla="val 107490"/>
              <a:gd name="adj2" fmla="val 102137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2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Αξιοποίηση θρεπτικής αξίας τους (συνταγές με χόρτα)</a:t>
            </a:r>
            <a:endParaRPr lang="en-US" sz="2200" b="1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8313" y="214313"/>
            <a:ext cx="8229600" cy="85725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2800" b="1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Τι δραστηριότητες μπορώ να κάνω με βότανα</a:t>
            </a:r>
            <a:endParaRPr lang="el-GR" sz="2800" b="1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9221" name="3 - Εικόνα" descr="k10990707.jpg">
            <a:hlinkClick r:id="rId2" action="ppaction://hlinkfile"/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688" y="4429125"/>
            <a:ext cx="215900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Ελλειψοειδής επεξήγηση"/>
          <p:cNvSpPr/>
          <p:nvPr/>
        </p:nvSpPr>
        <p:spPr>
          <a:xfrm>
            <a:off x="5715000" y="1000125"/>
            <a:ext cx="3213100" cy="1357313"/>
          </a:xfrm>
          <a:prstGeom prst="wedgeEllipseCallout">
            <a:avLst>
              <a:gd name="adj1" fmla="val 19491"/>
              <a:gd name="adj2" fmla="val 193228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2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Αναγνώριση – φυτολόγιο – ιδιότητες</a:t>
            </a:r>
          </a:p>
        </p:txBody>
      </p:sp>
      <p:sp>
        <p:nvSpPr>
          <p:cNvPr id="7" name="6 - Ελλειψοειδής επεξήγηση"/>
          <p:cNvSpPr/>
          <p:nvPr/>
        </p:nvSpPr>
        <p:spPr>
          <a:xfrm>
            <a:off x="2786063" y="857250"/>
            <a:ext cx="3214687" cy="1714500"/>
          </a:xfrm>
          <a:prstGeom prst="wedgeEllipseCallout">
            <a:avLst>
              <a:gd name="adj1" fmla="val 69675"/>
              <a:gd name="adj2" fmla="val 146488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2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Αισθητηριακές ασκήσεις (αφή, όσφρηση)</a:t>
            </a:r>
          </a:p>
        </p:txBody>
      </p:sp>
      <p:sp>
        <p:nvSpPr>
          <p:cNvPr id="6" name="5 - Ελλειψοειδής επεξήγηση"/>
          <p:cNvSpPr/>
          <p:nvPr/>
        </p:nvSpPr>
        <p:spPr>
          <a:xfrm>
            <a:off x="5715000" y="2571750"/>
            <a:ext cx="2786063" cy="1143000"/>
          </a:xfrm>
          <a:prstGeom prst="wedgeEllipseCallout">
            <a:avLst>
              <a:gd name="adj1" fmla="val 12939"/>
              <a:gd name="adj2" fmla="val 102539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2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Παιχνίδια για εξοικείωση</a:t>
            </a:r>
          </a:p>
        </p:txBody>
      </p:sp>
      <p:sp>
        <p:nvSpPr>
          <p:cNvPr id="8" name="7 - Ελλειψοειδής επεξήγηση"/>
          <p:cNvSpPr/>
          <p:nvPr/>
        </p:nvSpPr>
        <p:spPr>
          <a:xfrm>
            <a:off x="3714750" y="3286125"/>
            <a:ext cx="2643188" cy="1714500"/>
          </a:xfrm>
          <a:prstGeom prst="wedgeEllipseCallout">
            <a:avLst>
              <a:gd name="adj1" fmla="val 62729"/>
              <a:gd name="adj2" fmla="val 52605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2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Γευστική δοκιμή (!!!!)</a:t>
            </a:r>
          </a:p>
        </p:txBody>
      </p:sp>
      <p:sp>
        <p:nvSpPr>
          <p:cNvPr id="9" name="8 - Ελλειψοειδής επεξήγηση"/>
          <p:cNvSpPr/>
          <p:nvPr/>
        </p:nvSpPr>
        <p:spPr>
          <a:xfrm>
            <a:off x="3286125" y="5072063"/>
            <a:ext cx="3786188" cy="1643062"/>
          </a:xfrm>
          <a:prstGeom prst="wedgeEllipseCallout">
            <a:avLst>
              <a:gd name="adj1" fmla="val 46565"/>
              <a:gd name="adj2" fmla="val -38420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200" b="1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Αξιοποίηση της φαρμακευτικής αξίας τους (λάδι, βάμμα, </a:t>
            </a:r>
            <a:r>
              <a:rPr lang="el-GR" sz="2200" b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δρόγη) </a:t>
            </a:r>
            <a:endParaRPr lang="el-GR" sz="2200" b="1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72561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Μερικές εύκολες ιδέες για συνταγές και αξιοποίηση</a:t>
            </a:r>
            <a:endParaRPr lang="el-GR" b="1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0243" name="4 - Εικόνα" descr="628159144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313" y="2670175"/>
            <a:ext cx="6429375" cy="383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Λάδι στελλάριας</a:t>
            </a:r>
          </a:p>
        </p:txBody>
      </p:sp>
      <p:sp>
        <p:nvSpPr>
          <p:cNvPr id="11267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 typeface="Arial" charset="0"/>
              <a:buBlip>
                <a:blip r:embed="rId2"/>
              </a:buBlip>
            </a:pPr>
            <a:r>
              <a:rPr lang="el-GR" smtClean="0"/>
              <a:t>Συλλέγω στελλάρια και αφήνω να μαραθεί λίγο</a:t>
            </a:r>
          </a:p>
          <a:p>
            <a:pPr eaLnBrk="1" hangingPunct="1">
              <a:buFont typeface="Arial" charset="0"/>
              <a:buBlip>
                <a:blip r:embed="rId2"/>
              </a:buBlip>
            </a:pPr>
            <a:r>
              <a:rPr lang="el-GR" smtClean="0"/>
              <a:t>Κόβω σε πολύ μικρά κομμάτια και βάζω σε ένα βάζο</a:t>
            </a:r>
          </a:p>
          <a:p>
            <a:pPr eaLnBrk="1" hangingPunct="1">
              <a:buFont typeface="Arial" charset="0"/>
              <a:buBlip>
                <a:blip r:embed="rId2"/>
              </a:buBlip>
            </a:pPr>
            <a:r>
              <a:rPr lang="el-GR" smtClean="0"/>
              <a:t>Γεμίζω με λάδι μέχρι να καλυφθούν συν ένα δάχτυλο</a:t>
            </a:r>
          </a:p>
          <a:p>
            <a:pPr eaLnBrk="1" hangingPunct="1">
              <a:buFont typeface="Arial" charset="0"/>
              <a:buBlip>
                <a:blip r:embed="rId2"/>
              </a:buBlip>
            </a:pPr>
            <a:r>
              <a:rPr lang="el-GR" smtClean="0"/>
              <a:t>Αφήνω στον ήλιο για 2 εως 5 εβδομάδες</a:t>
            </a:r>
          </a:p>
          <a:p>
            <a:pPr eaLnBrk="1" hangingPunct="1">
              <a:buFont typeface="Arial" charset="0"/>
              <a:buBlip>
                <a:blip r:embed="rId2"/>
              </a:buBlip>
            </a:pPr>
            <a:r>
              <a:rPr lang="el-GR" smtClean="0"/>
              <a:t>Στραγγίζω το βότανο και κρατάω το λάδι σε μέρος σκιερό και δροσερό</a:t>
            </a:r>
          </a:p>
          <a:p>
            <a:pPr eaLnBrk="1" hangingPunct="1">
              <a:buFont typeface="Arial" charset="0"/>
              <a:buChar char="•"/>
            </a:pPr>
            <a:r>
              <a:rPr lang="el-GR" smtClean="0"/>
              <a:t>Μπορώ να κάνω με το λάδι αυτό κηραλοιφή</a:t>
            </a:r>
          </a:p>
          <a:p>
            <a:pPr eaLnBrk="1" hangingPunct="1">
              <a:buFont typeface="Arial" charset="0"/>
              <a:buChar char="•"/>
            </a:pPr>
            <a:endParaRPr lang="el-GR" smtClean="0"/>
          </a:p>
          <a:p>
            <a:pPr eaLnBrk="1" hangingPunct="1"/>
            <a:r>
              <a:rPr lang="el-GR" u="sng" smtClean="0"/>
              <a:t>Ιδιότητες:</a:t>
            </a:r>
          </a:p>
          <a:p>
            <a:pPr eaLnBrk="1" hangingPunct="1"/>
            <a:r>
              <a:rPr lang="el-GR" smtClean="0"/>
              <a:t>Αντιφλογιστικό, αντιισταμινικό,  δροσιστικό, καταπραΰνει τα εκζέματα και δερματοπάθειες, επουλωτικό</a:t>
            </a:r>
          </a:p>
          <a:p>
            <a:pPr eaLnBrk="1" hangingPunct="1">
              <a:buFont typeface="Arial" charset="0"/>
              <a:buChar char="•"/>
            </a:pPr>
            <a:endParaRPr lang="el-GR" smtClean="0"/>
          </a:p>
          <a:p>
            <a:pPr eaLnBrk="1" hangingPunct="1"/>
            <a:endParaRPr lang="el-GR" smtClean="0"/>
          </a:p>
        </p:txBody>
      </p:sp>
      <p:pic>
        <p:nvPicPr>
          <p:cNvPr id="11268" name="5 - Εικόνα" descr="Εικόνα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8" y="428625"/>
            <a:ext cx="4673600" cy="344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7 - Θέση περιεχομένου" descr="Εικόνα2.jpg"/>
          <p:cNvPicPr>
            <a:picLocks noGrp="1" noChangeAspect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4143375" y="4071938"/>
            <a:ext cx="3571875" cy="24399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2012</TotalTime>
  <Words>617</Words>
  <PresentationFormat>Προβολή στην οθόνη (4:3)</PresentationFormat>
  <Paragraphs>99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8" baseType="lpstr">
      <vt:lpstr>Arial</vt:lpstr>
      <vt:lpstr>Calibri</vt:lpstr>
      <vt:lpstr>Comic Sans MS</vt:lpstr>
      <vt:lpstr>Wingdings</vt:lpstr>
      <vt:lpstr>Θέμα του Office</vt:lpstr>
      <vt:lpstr>Τα άγρια και θεραπευτικά βότανα της γειτονιάς μου</vt:lpstr>
      <vt:lpstr>Διαφάνεια 2</vt:lpstr>
      <vt:lpstr>Διαφάνεια 3</vt:lpstr>
      <vt:lpstr>Ποια είναι η «Π.Ε. διάσταση» στο θέμα των βοτάνων</vt:lpstr>
      <vt:lpstr>Που μπορώ να βρω βότανα μέσα σε αστικό τοπίο;</vt:lpstr>
      <vt:lpstr>Τι είδους βότανα μπορώ να βρω</vt:lpstr>
      <vt:lpstr>Τι δραστηριότητες μπορώ να κάνω με βότανα</vt:lpstr>
      <vt:lpstr>Μερικές εύκολες ιδέες για συνταγές και αξιοποίηση</vt:lpstr>
      <vt:lpstr>Λάδι στελλάριας</vt:lpstr>
      <vt:lpstr>Βάμμα κολλιτσίδας</vt:lpstr>
      <vt:lpstr>Πέστο με τσουκνίδα</vt:lpstr>
      <vt:lpstr>Τουρσί με γλιστρίδα</vt:lpstr>
      <vt:lpstr>Σας ευχαριστώ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Τα άγρια και θεραπευτικά βότανα της γειτονιάς μου</dc:title>
  <dc:creator>pc3</dc:creator>
  <cp:lastModifiedBy>pc4</cp:lastModifiedBy>
  <cp:revision>218</cp:revision>
  <dcterms:modified xsi:type="dcterms:W3CDTF">2018-12-17T09:07:07Z</dcterms:modified>
</cp:coreProperties>
</file>